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83" r:id="rId9"/>
    <p:sldId id="272" r:id="rId10"/>
    <p:sldId id="277" r:id="rId11"/>
    <p:sldId id="270" r:id="rId12"/>
    <p:sldId id="279" r:id="rId13"/>
    <p:sldId id="280" r:id="rId14"/>
  </p:sldIdLst>
  <p:sldSz cx="9144000" cy="5143500" type="screen16x9"/>
  <p:notesSz cx="6858000" cy="9144000"/>
  <p:embeddedFontLst>
    <p:embeddedFont>
      <p:font typeface="Bahnschrift Light Condensed" panose="020B0502040204020203" pitchFamily="3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ato" panose="020F0502020204030203" pitchFamily="34" charset="0"/>
      <p:regular r:id="rId21"/>
      <p:bold r:id="rId22"/>
      <p:italic r:id="rId23"/>
      <p:boldItalic r:id="rId24"/>
    </p:embeddedFont>
    <p:embeddedFont>
      <p:font typeface="Lato Black" panose="020B0604020202020204" charset="0"/>
      <p:bold r:id="rId25"/>
      <p:boldItalic r:id="rId26"/>
    </p:embeddedFont>
    <p:embeddedFont>
      <p:font typeface="Lato Light" panose="020F0302020204030203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B5A75F-B14A-4BFE-991B-C02491E2A26D}">
  <a:tblStyle styleId="{60B5A75F-B14A-4BFE-991B-C02491E2A2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60"/>
  </p:normalViewPr>
  <p:slideViewPr>
    <p:cSldViewPr>
      <p:cViewPr varScale="1">
        <p:scale>
          <a:sx n="106" d="100"/>
          <a:sy n="106" d="100"/>
        </p:scale>
        <p:origin x="40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3164" y="1424069"/>
            <a:ext cx="9157393" cy="3719422"/>
            <a:chOff x="187960" y="1453515"/>
            <a:chExt cx="3861435" cy="1568450"/>
          </a:xfrm>
        </p:grpSpPr>
        <p:sp>
          <p:nvSpPr>
            <p:cNvPr id="11" name="Google Shape;11;p2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034300" y="925025"/>
            <a:ext cx="70755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14" y="2917253"/>
            <a:ext cx="9140444" cy="2224977"/>
          </a:xfrm>
          <a:custGeom>
            <a:avLst/>
            <a:gdLst/>
            <a:ahLst/>
            <a:cxnLst/>
            <a:rect l="l" t="t" r="r" b="b"/>
            <a:pathLst>
              <a:path w="3860800" h="939800" extrusionOk="0">
                <a:moveTo>
                  <a:pt x="1304290" y="494030"/>
                </a:moveTo>
                <a:cubicBezTo>
                  <a:pt x="857250" y="494030"/>
                  <a:pt x="421005" y="451485"/>
                  <a:pt x="0" y="370840"/>
                </a:cubicBezTo>
                <a:lnTo>
                  <a:pt x="0" y="942340"/>
                </a:lnTo>
                <a:lnTo>
                  <a:pt x="3864610" y="942340"/>
                </a:lnTo>
                <a:lnTo>
                  <a:pt x="3864610" y="0"/>
                </a:lnTo>
                <a:cubicBezTo>
                  <a:pt x="3082290" y="317500"/>
                  <a:pt x="2216150" y="494030"/>
                  <a:pt x="1304290" y="494030"/>
                </a:cubicBezTo>
                <a:close/>
              </a:path>
            </a:pathLst>
          </a:custGeom>
          <a:gradFill>
            <a:gsLst>
              <a:gs pos="0">
                <a:srgbClr val="FFC486">
                  <a:alpha val="20000"/>
                </a:srgbClr>
              </a:gs>
              <a:gs pos="100000">
                <a:srgbClr val="FF866B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14" y="1926312"/>
            <a:ext cx="9140444" cy="3217196"/>
          </a:xfrm>
          <a:custGeom>
            <a:avLst/>
            <a:gdLst/>
            <a:ahLst/>
            <a:cxnLst/>
            <a:rect l="l" t="t" r="r" b="b"/>
            <a:pathLst>
              <a:path w="3860800" h="1358900" extrusionOk="0">
                <a:moveTo>
                  <a:pt x="175260" y="1096010"/>
                </a:moveTo>
                <a:cubicBezTo>
                  <a:pt x="116840" y="1096010"/>
                  <a:pt x="58420" y="1095375"/>
                  <a:pt x="0" y="1094105"/>
                </a:cubicBezTo>
                <a:lnTo>
                  <a:pt x="0" y="1360805"/>
                </a:lnTo>
                <a:lnTo>
                  <a:pt x="3864610" y="1360805"/>
                </a:lnTo>
                <a:lnTo>
                  <a:pt x="3864610" y="0"/>
                </a:lnTo>
                <a:cubicBezTo>
                  <a:pt x="2827655" y="689610"/>
                  <a:pt x="1553210" y="1096010"/>
                  <a:pt x="175260" y="1096010"/>
                </a:cubicBezTo>
                <a:close/>
              </a:path>
            </a:pathLst>
          </a:custGeom>
          <a:gradFill>
            <a:gsLst>
              <a:gs pos="0">
                <a:srgbClr val="F20122">
                  <a:alpha val="51764"/>
                  <a:alpha val="20000"/>
                </a:srgbClr>
              </a:gs>
              <a:gs pos="100000">
                <a:srgbClr val="FF6A00">
                  <a:alpha val="71764"/>
                  <a:alpha val="2000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1518" y="3413475"/>
            <a:ext cx="9140444" cy="1728867"/>
          </a:xfrm>
          <a:custGeom>
            <a:avLst/>
            <a:gdLst/>
            <a:ahLst/>
            <a:cxnLst/>
            <a:rect l="l" t="t" r="r" b="b"/>
            <a:pathLst>
              <a:path w="3860800" h="730250" extrusionOk="0">
                <a:moveTo>
                  <a:pt x="2672715" y="539750"/>
                </a:moveTo>
                <a:cubicBezTo>
                  <a:pt x="1717040" y="539750"/>
                  <a:pt x="811530" y="346075"/>
                  <a:pt x="0" y="0"/>
                </a:cubicBezTo>
                <a:lnTo>
                  <a:pt x="0" y="732790"/>
                </a:lnTo>
                <a:lnTo>
                  <a:pt x="3863975" y="732790"/>
                </a:lnTo>
                <a:lnTo>
                  <a:pt x="3863975" y="437515"/>
                </a:lnTo>
                <a:cubicBezTo>
                  <a:pt x="3477895" y="504190"/>
                  <a:pt x="3079750" y="539750"/>
                  <a:pt x="2672715" y="539750"/>
                </a:cubicBezTo>
                <a:close/>
              </a:path>
            </a:pathLst>
          </a:custGeom>
          <a:gradFill>
            <a:gsLst>
              <a:gs pos="0">
                <a:srgbClr val="FF9F00">
                  <a:alpha val="56470"/>
                  <a:alpha val="20000"/>
                </a:srgbClr>
              </a:gs>
              <a:gs pos="100000">
                <a:srgbClr val="CC0000">
                  <a:alpha val="57254"/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1034300" y="1583350"/>
            <a:ext cx="6342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034300" y="2840052"/>
            <a:ext cx="63429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4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23" name="Google Shape;23;p4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038025" y="1476000"/>
            <a:ext cx="5067900" cy="304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31800" algn="ctr" rtl="0">
              <a:spcBef>
                <a:spcPts val="600"/>
              </a:spcBef>
              <a:spcAft>
                <a:spcPts val="0"/>
              </a:spcAft>
              <a:buSzPts val="3200"/>
              <a:buChar char="◦"/>
              <a:defRPr sz="3200" i="1"/>
            </a:lvl1pPr>
            <a:lvl2pPr marL="914400" lvl="1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2pPr>
            <a:lvl3pPr marL="1371600" lvl="2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3pPr>
            <a:lvl4pPr marL="1828800" lvl="3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4pPr>
            <a:lvl5pPr marL="2286000" lvl="4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5pPr>
            <a:lvl6pPr marL="2743200" lvl="5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6pPr>
            <a:lvl7pPr marL="3200400" lvl="6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7pPr>
            <a:lvl8pPr marL="3657600" lvl="7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8pPr>
            <a:lvl9pPr marL="4114800" lvl="8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9pPr>
          </a:lstStyle>
          <a:p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3593400" y="5527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“</a:t>
            </a:r>
            <a:endParaRPr sz="96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grpSp>
        <p:nvGrpSpPr>
          <p:cNvPr id="29" name="Google Shape;29;p4"/>
          <p:cNvGrpSpPr/>
          <p:nvPr/>
        </p:nvGrpSpPr>
        <p:grpSpPr>
          <a:xfrm rot="5400000" flipH="1">
            <a:off x="-1530412" y="1530301"/>
            <a:ext cx="5154243" cy="2093410"/>
            <a:chOff x="187960" y="1453515"/>
            <a:chExt cx="3861435" cy="1568450"/>
          </a:xfrm>
        </p:grpSpPr>
        <p:sp>
          <p:nvSpPr>
            <p:cNvPr id="30" name="Google Shape;30;p4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35" name="Google Shape;35;p5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7" name="Google Shape;37;p5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6034500" cy="30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◦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6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43" name="Google Shape;43;p6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4" name="Google Shape;44;p6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5" name="Google Shape;45;p6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2891700" cy="29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3955979" y="1475700"/>
            <a:ext cx="2891700" cy="29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8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62" name="Google Shape;62;p8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3" name="Google Shape;63;p8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10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76" name="Google Shape;76;p10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7" name="Google Shape;77;p10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8" name="Google Shape;78;p10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waves">
  <p:cSld name="BLANK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1"/>
          <p:cNvGrpSpPr/>
          <p:nvPr/>
        </p:nvGrpSpPr>
        <p:grpSpPr>
          <a:xfrm>
            <a:off x="-13177" y="3583361"/>
            <a:ext cx="9157393" cy="1560137"/>
            <a:chOff x="187960" y="1453515"/>
            <a:chExt cx="3861435" cy="1568450"/>
          </a:xfrm>
        </p:grpSpPr>
        <p:sp>
          <p:nvSpPr>
            <p:cNvPr id="82" name="Google Shape;82;p11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6034500" cy="30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6" r:id="rId7"/>
    <p:sldLayoutId id="2147483657" r:id="rId8"/>
  </p:sldLayoutIdLst>
  <p:transition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video" Target="file:///C:\Users\aleja\Desktop\XXVE4600.MOV" TargetMode="Externa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celsior.com.mx/2012/06/09/comunidad/84008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E9SVzwuKEyA" TargetMode="External"/><Relationship Id="rId4" Type="http://schemas.openxmlformats.org/officeDocument/2006/relationships/hyperlink" Target="http://www.radio.unam.mx/mision-vision-memoria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lat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ctrTitle"/>
          </p:nvPr>
        </p:nvSpPr>
        <p:spPr>
          <a:xfrm>
            <a:off x="683568" y="1275606"/>
            <a:ext cx="7920880" cy="9437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XEUN-AM 860 kHz Y XEUN-FM 96.10 MHz</a:t>
            </a:r>
            <a:br>
              <a:rPr lang="en" dirty="0"/>
            </a:br>
            <a:r>
              <a:rPr lang="en" dirty="0"/>
              <a:t>RADIO UNAM </a:t>
            </a:r>
            <a:br>
              <a:rPr lang="en" dirty="0"/>
            </a:br>
            <a:endParaRPr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>
            <a:spLocks noGrp="1"/>
          </p:cNvSpPr>
          <p:nvPr>
            <p:ph type="title"/>
          </p:nvPr>
        </p:nvSpPr>
        <p:spPr>
          <a:xfrm>
            <a:off x="395536" y="627534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JUNIO 37’ A LAS 20:00 HORAS </a:t>
            </a:r>
            <a:endParaRPr dirty="0"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1"/>
          </p:nvPr>
        </p:nvSpPr>
        <p:spPr>
          <a:xfrm>
            <a:off x="827584" y="1707654"/>
            <a:ext cx="7290534" cy="29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buClr>
                <a:schemeClr val="dk1"/>
              </a:buClr>
              <a:buSzPts val="1100"/>
              <a:buNone/>
            </a:pPr>
            <a:r>
              <a:rPr lang="es-MX" dirty="0"/>
              <a:t>El 14 de junio de 1937, alumnos y maestros universitarios se dieron cita en el Anfiteatro Bolívar de la Escuela Preparatoria Nacional. </a:t>
            </a:r>
            <a:br>
              <a:rPr lang="es-MX" dirty="0"/>
            </a:br>
            <a:r>
              <a:rPr lang="es-MX" dirty="0"/>
              <a:t>En punto de las 20:00 horas, el Trío Clásico de la Universidad, la soprano Celia Teresa Pin, el pianista Juan D. Tercero y la Orquesta Sinfónica de la Universidad ofrecieron el concierto inaugural de Radio UNAM.</a:t>
            </a:r>
            <a:endParaRPr dirty="0"/>
          </a:p>
        </p:txBody>
      </p:sp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subTitle" idx="4294967295"/>
          </p:nvPr>
        </p:nvSpPr>
        <p:spPr>
          <a:xfrm>
            <a:off x="1034300" y="1958520"/>
            <a:ext cx="7210108" cy="18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buNone/>
            </a:pPr>
            <a:r>
              <a:rPr lang="es-MX" dirty="0"/>
              <a:t>La estación ocupó un pequeño estudio en el número 16 de la calle de Justo Sierra, en el Centro Histórico</a:t>
            </a:r>
            <a:r>
              <a:rPr lang="es-MX" sz="2800" dirty="0"/>
              <a:t>.</a:t>
            </a:r>
            <a:br>
              <a:rPr lang="es-MX" sz="2800" dirty="0"/>
            </a:br>
            <a:br>
              <a:rPr lang="es-MX" dirty="0"/>
            </a:br>
            <a:r>
              <a:rPr lang="es-MX" dirty="0"/>
              <a:t>La planta difusora se estableció en la antigua escuela de Ciencias Químicas, en </a:t>
            </a:r>
            <a:r>
              <a:rPr lang="es-MX" dirty="0" err="1"/>
              <a:t>Popotla</a:t>
            </a:r>
            <a:r>
              <a:rPr lang="es-MX" dirty="0"/>
              <a:t>.</a:t>
            </a:r>
            <a:endParaRPr sz="2800" b="1" dirty="0"/>
          </a:p>
        </p:txBody>
      </p:sp>
      <p:sp>
        <p:nvSpPr>
          <p:cNvPr id="106" name="Google Shape;106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pic>
        <p:nvPicPr>
          <p:cNvPr id="51202" name="Picture 2" descr="Resultado de imagen para RADIO UN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9792" y="267494"/>
            <a:ext cx="3672408" cy="160439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403648" y="4587974"/>
            <a:ext cx="6462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800" dirty="0">
                <a:solidFill>
                  <a:schemeClr val="tx2">
                    <a:lumMod val="65000"/>
                  </a:schemeClr>
                </a:solidFill>
              </a:rPr>
              <a:t>https://www.google.com/search?q=RADIO+UNAM&amp;source=lnms&amp;tbm=isch&amp;sa=X&amp;ved=0ahUKEwi1yLvckpfkAhUGKKwKHa_vDKkQ_AUIEigC&amp;biw=1366&amp;bih=651#imgrc=e5gUydKsYznfxM  IMAGEN RECUPERADA DE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subTitle" idx="1"/>
          </p:nvPr>
        </p:nvSpPr>
        <p:spPr>
          <a:xfrm>
            <a:off x="827584" y="1779662"/>
            <a:ext cx="7416824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s-MX" dirty="0"/>
              <a:t>Por sus cabinas han pasado Octavio Paz, Julio Cortázar y Gabriel García Márquez Carlos Monsiváis, Tomás Segovia, Raquel </a:t>
            </a:r>
            <a:r>
              <a:rPr lang="es-MX" dirty="0" err="1"/>
              <a:t>Tibol</a:t>
            </a:r>
            <a:r>
              <a:rPr lang="es-MX" dirty="0"/>
              <a:t> y Emilio El Indio Fernández, no sólo en programas o entrevistas especiales, sino como conductores de sus programas.</a:t>
            </a:r>
            <a:endParaRPr dirty="0"/>
          </a:p>
        </p:txBody>
      </p:sp>
      <p:sp>
        <p:nvSpPr>
          <p:cNvPr id="6" name="Google Shape;107;p14"/>
          <p:cNvSpPr/>
          <p:nvPr/>
        </p:nvSpPr>
        <p:spPr>
          <a:xfrm>
            <a:off x="4067944" y="627534"/>
            <a:ext cx="1068077" cy="971530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>
            <a:off x="2038025" y="1476000"/>
            <a:ext cx="5067900" cy="304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s-MX" i="0" dirty="0">
                <a:latin typeface="Bahnschrift Light Condensed" pitchFamily="34" charset="0"/>
              </a:rPr>
              <a:t>Yo creo que Radio UNAM ha sido mucho tiempo pionera en cuanto a la proposición de formatos culturales y por ello ha sido casa de los intelectuales. </a:t>
            </a:r>
            <a:endParaRPr dirty="0">
              <a:latin typeface="Bahnschrift Light Condensed" pitchFamily="34" charset="0"/>
            </a:endParaRPr>
          </a:p>
        </p:txBody>
      </p:sp>
      <p:sp>
        <p:nvSpPr>
          <p:cNvPr id="119" name="Google Shape;119;p1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4" name="3 Rectángulo"/>
          <p:cNvSpPr/>
          <p:nvPr/>
        </p:nvSpPr>
        <p:spPr>
          <a:xfrm>
            <a:off x="4644008" y="4155926"/>
            <a:ext cx="408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>
                <a:solidFill>
                  <a:schemeClr val="bg2">
                    <a:lumMod val="75000"/>
                    <a:lumOff val="25000"/>
                  </a:schemeClr>
                </a:solidFill>
              </a:rPr>
              <a:t>Yolanda Medina, jefa de la Fonoteca Radio UNAM Alejandro Gómez Arias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>
            <a:spLocks noGrp="1"/>
          </p:cNvSpPr>
          <p:nvPr>
            <p:ph type="ctrTitle" idx="4294967295"/>
          </p:nvPr>
        </p:nvSpPr>
        <p:spPr>
          <a:xfrm>
            <a:off x="1403648" y="267494"/>
            <a:ext cx="6634044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400" dirty="0">
                <a:solidFill>
                  <a:schemeClr val="accent1"/>
                </a:solidFill>
              </a:rPr>
              <a:t>OBJETIVO GENERAL </a:t>
            </a:r>
            <a:endParaRPr sz="5400" dirty="0">
              <a:solidFill>
                <a:schemeClr val="accent1"/>
              </a:solidFill>
            </a:endParaRPr>
          </a:p>
        </p:txBody>
      </p:sp>
      <p:sp>
        <p:nvSpPr>
          <p:cNvPr id="132" name="Google Shape;132;p18"/>
          <p:cNvSpPr txBox="1">
            <a:spLocks noGrp="1"/>
          </p:cNvSpPr>
          <p:nvPr>
            <p:ph type="subTitle" idx="4294967295"/>
          </p:nvPr>
        </p:nvSpPr>
        <p:spPr>
          <a:xfrm>
            <a:off x="323528" y="1851670"/>
            <a:ext cx="857826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buNone/>
            </a:pPr>
            <a:r>
              <a:rPr lang="es-MX" dirty="0"/>
              <a:t>Ampliar la presencia local y nacional de Radio UNAM, a través de la diversificación de su programación, con base en los principios y valores universitarios, con contenidos de calidad que satisfagan las demandas de la audiencia actual y generen nuevos públicos. Al mismo tiempo, preservar el acervo sonoro y ofrecer diferentes actividades culturales y artísticas al público.</a:t>
            </a:r>
            <a:br>
              <a:rPr lang="es-MX" dirty="0"/>
            </a:br>
            <a:br>
              <a:rPr lang="es-MX" dirty="0"/>
            </a:br>
            <a:endParaRPr dirty="0"/>
          </a:p>
        </p:txBody>
      </p:sp>
      <p:sp>
        <p:nvSpPr>
          <p:cNvPr id="133" name="Google Shape;133;p18"/>
          <p:cNvSpPr/>
          <p:nvPr/>
        </p:nvSpPr>
        <p:spPr>
          <a:xfrm>
            <a:off x="1187624" y="1275606"/>
            <a:ext cx="360040" cy="36004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8"/>
          <p:cNvSpPr/>
          <p:nvPr/>
        </p:nvSpPr>
        <p:spPr>
          <a:xfrm rot="2466710">
            <a:off x="7373931" y="340151"/>
            <a:ext cx="344265" cy="328716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8"/>
          <p:cNvSpPr/>
          <p:nvPr/>
        </p:nvSpPr>
        <p:spPr>
          <a:xfrm rot="-1609645">
            <a:off x="1083652" y="958736"/>
            <a:ext cx="247727" cy="23653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/>
          <p:nvPr/>
        </p:nvSpPr>
        <p:spPr>
          <a:xfrm rot="2925875">
            <a:off x="1654661" y="1315174"/>
            <a:ext cx="185522" cy="17714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/>
          <p:nvPr/>
        </p:nvSpPr>
        <p:spPr>
          <a:xfrm rot="-1609225">
            <a:off x="7911383" y="656658"/>
            <a:ext cx="167149" cy="15960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>
            <a:spLocks noGrp="1"/>
          </p:cNvSpPr>
          <p:nvPr>
            <p:ph type="body" idx="1"/>
          </p:nvPr>
        </p:nvSpPr>
        <p:spPr>
          <a:xfrm>
            <a:off x="323528" y="843558"/>
            <a:ext cx="5184576" cy="28803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buNone/>
            </a:pPr>
            <a:r>
              <a:rPr lang="es-MX" sz="3600" b="1" dirty="0">
                <a:solidFill>
                  <a:srgbClr val="FF0000"/>
                </a:solidFill>
              </a:rPr>
              <a:t>M  I  S  I  Ó  N </a:t>
            </a:r>
          </a:p>
          <a:p>
            <a:pPr marL="0" lvl="0" indent="0">
              <a:buNone/>
            </a:pPr>
            <a:endParaRPr lang="es-MX" dirty="0"/>
          </a:p>
          <a:p>
            <a:pPr marL="0" lvl="0" indent="0" algn="just">
              <a:buNone/>
            </a:pPr>
            <a:r>
              <a:rPr lang="es-MX" dirty="0"/>
              <a:t>Difundir la cultura, la investigación y el conocimiento en todas sus manifestaciones, conforme a las atribuciones legales y valores universitarios, como la crítica, la reflexión, la opinión, el análisis y la libre expresión de las ideas; explorar nuevas formas radiofónicas y preservar su acervo sonoro, en beneficio de la comunidad universitaria y de la sociedad.</a:t>
            </a:r>
            <a:br>
              <a:rPr lang="es-MX" dirty="0"/>
            </a:br>
            <a:br>
              <a:rPr lang="es-MX" dirty="0"/>
            </a:br>
            <a:endParaRPr dirty="0"/>
          </a:p>
        </p:txBody>
      </p:sp>
      <p:sp>
        <p:nvSpPr>
          <p:cNvPr id="154" name="Google Shape;154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grpSp>
        <p:nvGrpSpPr>
          <p:cNvPr id="9" name="Google Shape;453;p37"/>
          <p:cNvGrpSpPr/>
          <p:nvPr/>
        </p:nvGrpSpPr>
        <p:grpSpPr>
          <a:xfrm>
            <a:off x="6012160" y="2067694"/>
            <a:ext cx="1726664" cy="1866880"/>
            <a:chOff x="5970800" y="1619250"/>
            <a:chExt cx="428650" cy="456725"/>
          </a:xfrm>
        </p:grpSpPr>
        <p:sp>
          <p:nvSpPr>
            <p:cNvPr id="10" name="Google Shape;454;p37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55;p37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56;p37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57;p37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58;p37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>
            <a:spLocks noGrp="1"/>
          </p:cNvSpPr>
          <p:nvPr>
            <p:ph type="body" idx="2"/>
          </p:nvPr>
        </p:nvSpPr>
        <p:spPr>
          <a:xfrm>
            <a:off x="611560" y="411510"/>
            <a:ext cx="7704856" cy="453650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buNone/>
            </a:pPr>
            <a:endParaRPr lang="es-MX" dirty="0"/>
          </a:p>
          <a:p>
            <a:pPr marL="0" lvl="0" indent="0" algn="ctr">
              <a:buNone/>
            </a:pPr>
            <a:r>
              <a:rPr lang="es-MX" sz="3200" b="1" dirty="0">
                <a:solidFill>
                  <a:srgbClr val="FF0000"/>
                </a:solidFill>
              </a:rPr>
              <a:t>V  I  S  I  Ó  N </a:t>
            </a:r>
            <a:endParaRPr lang="es-MX" b="1" dirty="0">
              <a:solidFill>
                <a:srgbClr val="FF0000"/>
              </a:solidFill>
            </a:endParaRPr>
          </a:p>
          <a:p>
            <a:pPr marL="0" lvl="0" indent="0" algn="just">
              <a:buNone/>
            </a:pPr>
            <a:endParaRPr lang="es-MX" dirty="0"/>
          </a:p>
          <a:p>
            <a:pPr marL="0" lvl="0" indent="0" algn="just">
              <a:buNone/>
            </a:pPr>
            <a:endParaRPr lang="es-MX" dirty="0"/>
          </a:p>
          <a:p>
            <a:pPr marL="0" lvl="0" indent="0" algn="just">
              <a:buNone/>
            </a:pPr>
            <a:r>
              <a:rPr lang="es-MX" dirty="0"/>
              <a:t>Continuar como un referente de la más alta calidad y excelencia en la historia de la radiodifusión mexicana, incluido el impulso de una programación crítica y diversa con música y contenidos sobre cultura, ciencia e información general, que también contemple la apertura de espacios para la nueva creación, preserve y difunda el valioso patrimonio sonoro de la emisora, y genere nuevos públicos de radioescuchas jóvenes, como corresponde a su vocación universitaria.</a:t>
            </a:r>
            <a:br>
              <a:rPr lang="es-MX" dirty="0"/>
            </a:br>
            <a:br>
              <a:rPr lang="es-MX" dirty="0"/>
            </a:br>
            <a:endParaRPr dirty="0"/>
          </a:p>
        </p:txBody>
      </p:sp>
      <p:sp>
        <p:nvSpPr>
          <p:cNvPr id="154" name="Google Shape;154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grpSp>
        <p:nvGrpSpPr>
          <p:cNvPr id="8" name="Google Shape;500;p37"/>
          <p:cNvGrpSpPr/>
          <p:nvPr/>
        </p:nvGrpSpPr>
        <p:grpSpPr>
          <a:xfrm>
            <a:off x="683568" y="627534"/>
            <a:ext cx="1872208" cy="1165939"/>
            <a:chOff x="3241525" y="3039450"/>
            <a:chExt cx="494600" cy="312625"/>
          </a:xfrm>
        </p:grpSpPr>
        <p:sp>
          <p:nvSpPr>
            <p:cNvPr id="9" name="Google Shape;501;p37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02;p37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grpSp>
        <p:nvGrpSpPr>
          <p:cNvPr id="246" name="Google Shape;246;p28"/>
          <p:cNvGrpSpPr/>
          <p:nvPr/>
        </p:nvGrpSpPr>
        <p:grpSpPr>
          <a:xfrm>
            <a:off x="497897" y="2367800"/>
            <a:ext cx="2396741" cy="1289700"/>
            <a:chOff x="878897" y="1986800"/>
            <a:chExt cx="2396741" cy="1289700"/>
          </a:xfrm>
        </p:grpSpPr>
        <p:sp>
          <p:nvSpPr>
            <p:cNvPr id="247" name="Google Shape;247;p28"/>
            <p:cNvSpPr txBox="1"/>
            <p:nvPr/>
          </p:nvSpPr>
          <p:spPr>
            <a:xfrm>
              <a:off x="878897" y="1986800"/>
              <a:ext cx="15687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25 mil cintas de audio digital</a:t>
              </a:r>
              <a:r>
                <a:rPr lang="en" sz="900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sz="9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48" name="Google Shape;248;p28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49" name="Google Shape;249;p28"/>
          <p:cNvGrpSpPr/>
          <p:nvPr/>
        </p:nvGrpSpPr>
        <p:grpSpPr>
          <a:xfrm>
            <a:off x="4828948" y="1441350"/>
            <a:ext cx="2788866" cy="1289700"/>
            <a:chOff x="5209838" y="1060350"/>
            <a:chExt cx="3610650" cy="1289700"/>
          </a:xfrm>
        </p:grpSpPr>
        <p:sp>
          <p:nvSpPr>
            <p:cNvPr id="250" name="Google Shape;250;p28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b="1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30  Mil discos compactos </a:t>
              </a:r>
              <a:endParaRPr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51" name="Google Shape;251;p28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2" name="Google Shape;252;p28"/>
          <p:cNvGrpSpPr/>
          <p:nvPr/>
        </p:nvGrpSpPr>
        <p:grpSpPr>
          <a:xfrm>
            <a:off x="4828948" y="3401450"/>
            <a:ext cx="2788866" cy="1289700"/>
            <a:chOff x="5209838" y="3020450"/>
            <a:chExt cx="3610650" cy="1289700"/>
          </a:xfrm>
        </p:grpSpPr>
        <p:sp>
          <p:nvSpPr>
            <p:cNvPr id="253" name="Google Shape;253;p28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b="1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80 mil cintas de carrete abierto </a:t>
              </a:r>
              <a:endParaRPr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254" name="Google Shape;254;p28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5" name="Google Shape;255;p28"/>
          <p:cNvGrpSpPr/>
          <p:nvPr/>
        </p:nvGrpSpPr>
        <p:grpSpPr>
          <a:xfrm>
            <a:off x="2281213" y="1109463"/>
            <a:ext cx="3814835" cy="3790597"/>
            <a:chOff x="2662213" y="676344"/>
            <a:chExt cx="3814835" cy="3790597"/>
          </a:xfrm>
        </p:grpSpPr>
        <p:sp>
          <p:nvSpPr>
            <p:cNvPr id="256" name="Google Shape;256;p28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8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8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" name="Google Shape;259;p28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260" name="Google Shape;260;p28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8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" name="Google Shape;262;p28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263" name="Google Shape;263;p28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8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" name="Google Shape;265;p28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266" name="Google Shape;266;p28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8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8" name="Google Shape;268;p28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03 </a:t>
              </a:r>
              <a:endParaRPr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69" name="Google Shape;269;p28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01 </a:t>
              </a:r>
              <a:endParaRPr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0" name="Google Shape;270;p28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02 </a:t>
              </a:r>
              <a:endParaRPr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9" name="Google Shape;160;p20"/>
          <p:cNvSpPr txBox="1">
            <a:spLocks noGrp="1"/>
          </p:cNvSpPr>
          <p:nvPr>
            <p:ph type="title"/>
          </p:nvPr>
        </p:nvSpPr>
        <p:spPr>
          <a:xfrm>
            <a:off x="611560" y="411510"/>
            <a:ext cx="7722244" cy="74453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buNone/>
            </a:pPr>
            <a:r>
              <a:rPr lang="es-MX" sz="2400" dirty="0"/>
              <a:t>Radio UNAM guarda su historia, que desde 2004 está en el Palacio de la Autonomía para trabajos de catalogación y digitalización.</a:t>
            </a:r>
            <a:endParaRPr sz="24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"/>
          <p:cNvSpPr/>
          <p:nvPr/>
        </p:nvSpPr>
        <p:spPr>
          <a:xfrm>
            <a:off x="539552" y="195486"/>
            <a:ext cx="6696744" cy="4803999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  <a:effectLst>
            <a:outerShdw blurRad="171450" dist="38100" dir="5400000" algn="bl" rotWithShape="0">
              <a:schemeClr val="dk1">
                <a:alpha val="16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  <p:pic>
        <p:nvPicPr>
          <p:cNvPr id="7" name="XXVE4600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55576" y="411510"/>
            <a:ext cx="6264696" cy="3735288"/>
          </a:xfrm>
          <a:prstGeom prst="rect">
            <a:avLst/>
          </a:prstGeom>
        </p:spPr>
      </p:pic>
      <p:pic>
        <p:nvPicPr>
          <p:cNvPr id="9" name="IMG_2363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57268" y="428594"/>
            <a:ext cx="4857805" cy="364335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ctrTitle" idx="4294967295"/>
          </p:nvPr>
        </p:nvSpPr>
        <p:spPr>
          <a:xfrm>
            <a:off x="683568" y="2067694"/>
            <a:ext cx="7772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lt1"/>
                </a:solidFill>
              </a:rPr>
              <a:t>GRACIAS </a:t>
            </a:r>
            <a:endParaRPr sz="9600" dirty="0">
              <a:solidFill>
                <a:schemeClr val="lt1"/>
              </a:solidFill>
            </a:endParaRPr>
          </a:p>
        </p:txBody>
      </p:sp>
      <p:sp>
        <p:nvSpPr>
          <p:cNvPr id="221" name="Google Shape;221;p2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5"/>
          <p:cNvSpPr txBox="1">
            <a:spLocks noGrp="1"/>
          </p:cNvSpPr>
          <p:nvPr>
            <p:ph type="title"/>
          </p:nvPr>
        </p:nvSpPr>
        <p:spPr>
          <a:xfrm>
            <a:off x="683568" y="195486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Credits</a:t>
            </a:r>
            <a:endParaRPr dirty="0"/>
          </a:p>
        </p:txBody>
      </p:sp>
      <p:sp>
        <p:nvSpPr>
          <p:cNvPr id="335" name="Google Shape;335;p35"/>
          <p:cNvSpPr txBox="1">
            <a:spLocks noGrp="1"/>
          </p:cNvSpPr>
          <p:nvPr>
            <p:ph type="body" idx="1"/>
          </p:nvPr>
        </p:nvSpPr>
        <p:spPr>
          <a:xfrm>
            <a:off x="1187624" y="1059582"/>
            <a:ext cx="6840760" cy="33843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TEXTOS RECUPERADOS DE:</a:t>
            </a:r>
          </a:p>
          <a:p>
            <a:pPr marL="0" indent="0" algn="just">
              <a:buNone/>
            </a:pPr>
            <a:b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</a:b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Granados Chapa Miguel Ángel, Ávila Sonia. Radio UNAM, 75 años de cultura al aire, CIUDAD DE MÉXICO, 9 de junio 2012. EXCELSIOR </a:t>
            </a: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  <a:hlinkClick r:id="rId3"/>
              </a:rPr>
              <a:t>https://www.excelsior.com.mx/2012/06/09/comunidad/840084</a:t>
            </a:r>
            <a:endParaRPr lang="es-MX" sz="1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  <a:p>
            <a:pPr marL="0" indent="0" algn="just">
              <a:buNone/>
            </a:pP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RADIO UNAM Misión / Visión / Memoria, CIUDAD DE MÉXICO. RADIO UNAM </a:t>
            </a: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  <a:hlinkClick r:id="rId4"/>
              </a:rPr>
              <a:t>http://www.radio.unam.mx/mision-vision-memoria/</a:t>
            </a:r>
            <a:endParaRPr lang="es-MX" sz="1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b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</a:b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VIDEO Y AUDIO RECUPERADOS DE:</a:t>
            </a:r>
          </a:p>
          <a:p>
            <a:pPr marL="0" indent="0">
              <a:buNone/>
            </a:pPr>
            <a:endParaRPr lang="es-MX" sz="1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Radio UNAM. 76 años, RADIO UNAM.  Publicado en diciembre del 2013. https://www.youtube.com/watch?v=dRAW_djRvI8 </a:t>
            </a:r>
          </a:p>
          <a:p>
            <a:pPr marL="0" indent="0">
              <a:buNone/>
            </a:pP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Mi casa ha sido tomada por las flores, Calle cuatro. Publicado en junio del 2017 </a:t>
            </a:r>
            <a:r>
              <a:rPr lang="es-MX" sz="1400" dirty="0">
                <a:solidFill>
                  <a:schemeClr val="accent3">
                    <a:lumMod val="75000"/>
                  </a:schemeClr>
                </a:solidFill>
                <a:latin typeface="+mn-lt"/>
                <a:hlinkClick r:id="rId5"/>
              </a:rPr>
              <a:t>https://www.youtube.com/watch?v=E9SVzwuKEyA</a:t>
            </a:r>
            <a:endParaRPr lang="es-MX" sz="1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sz="2400" dirty="0"/>
          </a:p>
        </p:txBody>
      </p:sp>
      <p:sp>
        <p:nvSpPr>
          <p:cNvPr id="336" name="Google Shape;336;p3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6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42" name="Google Shape;342;p36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6034500" cy="30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</a:pPr>
            <a:r>
              <a:rPr lang="en" sz="1800"/>
              <a:t>Titles: </a:t>
            </a:r>
            <a:r>
              <a:rPr lang="en" sz="1800" b="1">
                <a:latin typeface="Lato"/>
                <a:ea typeface="Lato"/>
                <a:cs typeface="Lato"/>
                <a:sym typeface="Lato"/>
              </a:rPr>
              <a:t>Lato Bold</a:t>
            </a:r>
            <a:endParaRPr sz="1800" b="1"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◦"/>
            </a:pPr>
            <a:r>
              <a:rPr lang="en" sz="1800"/>
              <a:t>Body copy: </a:t>
            </a:r>
            <a:r>
              <a:rPr lang="en" sz="1800" b="1">
                <a:latin typeface="Lato"/>
                <a:ea typeface="Lato"/>
                <a:cs typeface="Lato"/>
                <a:sym typeface="Lato"/>
              </a:rPr>
              <a:t>Lato Light</a:t>
            </a:r>
            <a:endParaRPr sz="1800" b="1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https://www.fontsquirrel.com/fonts/lato</a:t>
            </a:r>
            <a:endParaRPr sz="1800" b="1">
              <a:solidFill>
                <a:srgbClr val="3D85C6"/>
              </a:solidFill>
            </a:endParaRPr>
          </a:p>
        </p:txBody>
      </p:sp>
      <p:sp>
        <p:nvSpPr>
          <p:cNvPr id="343" name="Google Shape;343;p36"/>
          <p:cNvSpPr txBox="1"/>
          <p:nvPr/>
        </p:nvSpPr>
        <p:spPr>
          <a:xfrm>
            <a:off x="737850" y="3833575"/>
            <a:ext cx="6186600" cy="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2"/>
                </a:solidFill>
                <a:latin typeface="Lato Light"/>
                <a:ea typeface="Lato Light"/>
                <a:cs typeface="Lato Light"/>
                <a:sym typeface="Lato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44" name="Google Shape;344;p3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ilvia template">
  <a:themeElements>
    <a:clrScheme name="Custom 347">
      <a:dk1>
        <a:srgbClr val="222222"/>
      </a:dk1>
      <a:lt1>
        <a:srgbClr val="FFFFFF"/>
      </a:lt1>
      <a:dk2>
        <a:srgbClr val="111111"/>
      </a:dk2>
      <a:lt2>
        <a:srgbClr val="FFFFFF"/>
      </a:lt2>
      <a:accent1>
        <a:srgbClr val="F20122"/>
      </a:accent1>
      <a:accent2>
        <a:srgbClr val="CA0000"/>
      </a:accent2>
      <a:accent3>
        <a:srgbClr val="FF6A00"/>
      </a:accent3>
      <a:accent4>
        <a:srgbClr val="FF9F00"/>
      </a:accent4>
      <a:accent5>
        <a:srgbClr val="999999"/>
      </a:accent5>
      <a:accent6>
        <a:srgbClr val="D9D9D9"/>
      </a:accent6>
      <a:hlink>
        <a:srgbClr val="F2012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545</Words>
  <Application>Microsoft Office PowerPoint</Application>
  <PresentationFormat>Presentación en pantalla (16:9)</PresentationFormat>
  <Paragraphs>52</Paragraphs>
  <Slides>13</Slides>
  <Notes>13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Lato</vt:lpstr>
      <vt:lpstr>Calibri</vt:lpstr>
      <vt:lpstr>Lato Black</vt:lpstr>
      <vt:lpstr>Bahnschrift Light Condensed</vt:lpstr>
      <vt:lpstr>Lato Light</vt:lpstr>
      <vt:lpstr>Arial</vt:lpstr>
      <vt:lpstr>Silvia template</vt:lpstr>
      <vt:lpstr>XEUN-AM 860 kHz Y XEUN-FM 96.10 MHz RADIO UNAM  </vt:lpstr>
      <vt:lpstr>JUNIO 37’ A LAS 20:00 HORAS </vt:lpstr>
      <vt:lpstr>Presentación de PowerPoint</vt:lpstr>
      <vt:lpstr>Presentación de PowerPoint</vt:lpstr>
      <vt:lpstr>Presentación de PowerPoint</vt:lpstr>
      <vt:lpstr>OBJETIVO GENERAL </vt:lpstr>
      <vt:lpstr>Presentación de PowerPoint</vt:lpstr>
      <vt:lpstr>Presentación de PowerPoint</vt:lpstr>
      <vt:lpstr>Radio UNAM guarda su historia, que desde 2004 está en el Palacio de la Autonomía para trabajos de catalogación y digitalización.</vt:lpstr>
      <vt:lpstr>Presentación de PowerPoint</vt:lpstr>
      <vt:lpstr>GRACIAS </vt:lpstr>
      <vt:lpstr>Credits</vt:lpstr>
      <vt:lpstr>Presentation design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XEUN-AM 860 kHz Y XEUN-FM 96.10 MHz RADIO UNAM</dc:title>
  <dc:creator>Alejandra Martínez Gómez</dc:creator>
  <cp:lastModifiedBy>Patricia Valadez</cp:lastModifiedBy>
  <cp:revision>17</cp:revision>
  <dcterms:modified xsi:type="dcterms:W3CDTF">2019-09-04T21:56:11Z</dcterms:modified>
</cp:coreProperties>
</file>